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>
        <p:scale>
          <a:sx n="66" d="100"/>
          <a:sy n="66" d="100"/>
        </p:scale>
        <p:origin x="-1530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323"/>
          </a:xfrm>
          <a:prstGeom prst="rect">
            <a:avLst/>
          </a:prstGeom>
        </p:spPr>
        <p:txBody>
          <a:bodyPr vert="horz" lIns="94320" tIns="47160" rIns="94320" bIns="4716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323"/>
          </a:xfrm>
          <a:prstGeom prst="rect">
            <a:avLst/>
          </a:prstGeom>
        </p:spPr>
        <p:txBody>
          <a:bodyPr vert="horz" lIns="94320" tIns="47160" rIns="94320" bIns="47160" rtlCol="0"/>
          <a:lstStyle>
            <a:lvl1pPr algn="r">
              <a:defRPr sz="1200"/>
            </a:lvl1pPr>
          </a:lstStyle>
          <a:p>
            <a:fld id="{9A5B8919-1037-44CD-A54F-217EDF9070F0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658"/>
            <a:ext cx="3076363" cy="511322"/>
          </a:xfrm>
          <a:prstGeom prst="rect">
            <a:avLst/>
          </a:prstGeom>
        </p:spPr>
        <p:txBody>
          <a:bodyPr vert="horz" lIns="94320" tIns="47160" rIns="94320" bIns="4716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658"/>
            <a:ext cx="3076363" cy="511322"/>
          </a:xfrm>
          <a:prstGeom prst="rect">
            <a:avLst/>
          </a:prstGeom>
        </p:spPr>
        <p:txBody>
          <a:bodyPr vert="horz" lIns="94320" tIns="47160" rIns="94320" bIns="47160" rtlCol="0" anchor="b"/>
          <a:lstStyle>
            <a:lvl1pPr algn="r">
              <a:defRPr sz="1200"/>
            </a:lvl1pPr>
          </a:lstStyle>
          <a:p>
            <a:fld id="{8A84953D-D146-47AE-96DB-67F615A21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745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3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81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62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0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5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846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5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3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32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59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23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39682-8AE0-47BE-A4E4-C17BC5B1A323}" type="datetimeFigureOut">
              <a:rPr lang="en-GB" smtClean="0"/>
              <a:t>18/03/2015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9C609-1DB9-42FB-8914-B942F1C83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63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Circle Property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Risp</a:t>
            </a:r>
            <a:r>
              <a:rPr lang="en-GB" dirty="0" smtClean="0"/>
              <a:t>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56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95536" y="404664"/>
            <a:ext cx="8208912" cy="5687471"/>
            <a:chOff x="395536" y="404664"/>
            <a:chExt cx="8208912" cy="5687471"/>
          </a:xfrm>
        </p:grpSpPr>
        <p:sp>
          <p:nvSpPr>
            <p:cNvPr id="4" name="Rectangle 3"/>
            <p:cNvSpPr/>
            <p:nvPr/>
          </p:nvSpPr>
          <p:spPr>
            <a:xfrm>
              <a:off x="395536" y="1260043"/>
              <a:ext cx="8208912" cy="483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800" dirty="0" smtClean="0">
                  <a:latin typeface="Comic Sans MS" panose="030F0702030302020204" pitchFamily="66" charset="0"/>
                </a:rPr>
                <a:t> </a:t>
              </a:r>
              <a:r>
                <a:rPr lang="en-GB" sz="2800" dirty="0">
                  <a:latin typeface="Comic Sans MS" panose="030F0702030302020204" pitchFamily="66" charset="0"/>
                </a:rPr>
                <a:t>I'm going to pick a number, let's say... 12. </a:t>
              </a:r>
              <a:endParaRPr lang="en-GB" sz="2800" dirty="0" smtClean="0">
                <a:latin typeface="Comic Sans MS" panose="030F0702030302020204" pitchFamily="66" charset="0"/>
              </a:endParaRPr>
            </a:p>
            <a:p>
              <a:endParaRPr lang="en-GB" sz="2800" dirty="0">
                <a:latin typeface="Comic Sans MS" panose="030F0702030302020204" pitchFamily="66" charset="0"/>
              </a:endParaRPr>
            </a:p>
            <a:p>
              <a:r>
                <a:rPr lang="en-GB" sz="2800" dirty="0">
                  <a:latin typeface="Comic Sans MS" panose="030F0702030302020204" pitchFamily="66" charset="0"/>
                </a:rPr>
                <a:t>Pick four numbers, any numbers, let's call them p, q, s, and t, </a:t>
              </a:r>
              <a:r>
                <a:rPr lang="en-GB" sz="2800" dirty="0" smtClean="0">
                  <a:latin typeface="Comic Sans MS" panose="030F0702030302020204" pitchFamily="66" charset="0"/>
                </a:rPr>
                <a:t>where:</a:t>
              </a:r>
            </a:p>
            <a:p>
              <a:endParaRPr lang="en-GB" sz="2800" dirty="0" smtClean="0">
                <a:latin typeface="Comic Sans MS" panose="030F0702030302020204" pitchFamily="66" charset="0"/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GB" sz="2800" dirty="0" smtClean="0">
                  <a:latin typeface="Comic Sans MS" panose="030F0702030302020204" pitchFamily="66" charset="0"/>
                </a:rPr>
                <a:t>p </a:t>
              </a:r>
              <a:r>
                <a:rPr lang="en-GB" sz="2800" dirty="0">
                  <a:latin typeface="Comic Sans MS" panose="030F0702030302020204" pitchFamily="66" charset="0"/>
                </a:rPr>
                <a:t>and q multiply to 12, and </a:t>
              </a:r>
              <a:endParaRPr lang="en-GB" sz="2800" dirty="0" smtClean="0">
                <a:latin typeface="Comic Sans MS" panose="030F0702030302020204" pitchFamily="66" charset="0"/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GB" sz="2800" dirty="0" smtClean="0">
                  <a:latin typeface="Comic Sans MS" panose="030F0702030302020204" pitchFamily="66" charset="0"/>
                </a:rPr>
                <a:t>s </a:t>
              </a:r>
              <a:r>
                <a:rPr lang="en-GB" sz="2800" dirty="0">
                  <a:latin typeface="Comic Sans MS" panose="030F0702030302020204" pitchFamily="66" charset="0"/>
                </a:rPr>
                <a:t>and t multiply to -12. </a:t>
              </a:r>
            </a:p>
            <a:p>
              <a:endParaRPr lang="en-GB" sz="2800" dirty="0" smtClean="0">
                <a:latin typeface="Comic Sans MS" panose="030F0702030302020204" pitchFamily="66" charset="0"/>
              </a:endParaRPr>
            </a:p>
            <a:p>
              <a:r>
                <a:rPr lang="en-GB" sz="2800" dirty="0" smtClean="0">
                  <a:latin typeface="Comic Sans MS" panose="030F0702030302020204" pitchFamily="66" charset="0"/>
                </a:rPr>
                <a:t>Now </a:t>
              </a:r>
              <a:r>
                <a:rPr lang="en-GB" sz="2800" dirty="0">
                  <a:latin typeface="Comic Sans MS" panose="030F0702030302020204" pitchFamily="66" charset="0"/>
                </a:rPr>
                <a:t>create the points (p, s) and (q, t). </a:t>
              </a:r>
              <a:endParaRPr lang="en-GB" sz="2800" dirty="0" smtClean="0">
                <a:latin typeface="Comic Sans MS" panose="030F0702030302020204" pitchFamily="66" charset="0"/>
              </a:endParaRPr>
            </a:p>
            <a:p>
              <a:endParaRPr lang="en-GB" sz="2800" dirty="0">
                <a:latin typeface="Comic Sans MS" panose="030F0702030302020204" pitchFamily="66" charset="0"/>
              </a:endParaRPr>
            </a:p>
            <a:p>
              <a:r>
                <a:rPr lang="en-GB" sz="2800" dirty="0" smtClean="0">
                  <a:latin typeface="Comic Sans MS" panose="030F0702030302020204" pitchFamily="66" charset="0"/>
                </a:rPr>
                <a:t>Record your values in a table to avoid confusion.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55776" y="404664"/>
              <a:ext cx="365837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 smtClean="0">
                  <a:solidFill>
                    <a:schemeClr val="tx2"/>
                  </a:solidFill>
                  <a:latin typeface="Comic Sans MS" panose="030F0702030302020204" pitchFamily="66" charset="0"/>
                </a:rPr>
                <a:t>A Circle Property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051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418989"/>
              </p:ext>
            </p:extLst>
          </p:nvPr>
        </p:nvGraphicFramePr>
        <p:xfrm>
          <a:off x="1524000" y="3326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q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product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product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12</a:t>
                      </a:r>
                      <a:endParaRPr lang="en-GB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-12</a:t>
                      </a:r>
                      <a:endParaRPr lang="en-GB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272911"/>
              </p:ext>
            </p:extLst>
          </p:nvPr>
        </p:nvGraphicFramePr>
        <p:xfrm>
          <a:off x="2699792" y="2096656"/>
          <a:ext cx="3791744" cy="396240"/>
        </p:xfrm>
        <a:graphic>
          <a:graphicData uri="http://schemas.openxmlformats.org/drawingml/2006/table">
            <a:tbl>
              <a:tblPr firstRow="1" bandRow="1">
                <a:solidFill>
                  <a:srgbClr val="0099CC"/>
                </a:solidFill>
                <a:tableStyleId>{2D5ABB26-0587-4C30-8999-92F81FD0307C}</a:tableStyleId>
              </a:tblPr>
              <a:tblGrid>
                <a:gridCol w="947936"/>
                <a:gridCol w="947936"/>
                <a:gridCol w="947936"/>
                <a:gridCol w="94793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(   </a:t>
                      </a:r>
                      <a:r>
                        <a:rPr lang="en-GB" sz="20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 p</a:t>
                      </a:r>
                      <a:r>
                        <a:rPr lang="en-GB" sz="2000" dirty="0" smtClean="0"/>
                        <a:t>    ,</a:t>
                      </a:r>
                      <a:endParaRPr lang="en-GB" sz="2000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s</a:t>
                      </a:r>
                      <a:r>
                        <a:rPr lang="en-GB" sz="2000" baseline="0" dirty="0" smtClean="0"/>
                        <a:t>  </a:t>
                      </a:r>
                      <a:r>
                        <a:rPr lang="en-GB" sz="2000" dirty="0" smtClean="0"/>
                        <a:t>  )</a:t>
                      </a:r>
                      <a:endParaRPr lang="en-GB" sz="2000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(</a:t>
                      </a:r>
                      <a:r>
                        <a:rPr lang="en-GB" sz="2000" baseline="0" dirty="0" smtClean="0"/>
                        <a:t>    </a:t>
                      </a:r>
                      <a:r>
                        <a:rPr lang="en-GB" sz="20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q</a:t>
                      </a:r>
                      <a:r>
                        <a:rPr lang="en-GB" sz="2000" dirty="0" smtClean="0"/>
                        <a:t>    ,</a:t>
                      </a:r>
                      <a:endParaRPr lang="en-GB" sz="2000" b="1" dirty="0" smtClean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t</a:t>
                      </a:r>
                      <a:r>
                        <a:rPr lang="en-GB" sz="2000" dirty="0" smtClean="0"/>
                        <a:t>    )</a:t>
                      </a:r>
                      <a:endParaRPr lang="en-GB" sz="2000" b="1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275856" y="2636912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A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148064" y="2636912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B</a:t>
            </a:r>
            <a:endParaRPr lang="en-GB" sz="3200" b="1" dirty="0"/>
          </a:p>
        </p:txBody>
      </p:sp>
      <p:sp>
        <p:nvSpPr>
          <p:cNvPr id="16" name="Rectangle 15"/>
          <p:cNvSpPr/>
          <p:nvPr/>
        </p:nvSpPr>
        <p:spPr>
          <a:xfrm>
            <a:off x="611560" y="3479517"/>
            <a:ext cx="81369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Now </a:t>
            </a:r>
            <a:r>
              <a:rPr lang="en-GB" sz="2000" dirty="0">
                <a:latin typeface="Comic Sans MS" panose="030F0702030302020204" pitchFamily="66" charset="0"/>
              </a:rPr>
              <a:t>on axes, plot the </a:t>
            </a:r>
            <a:r>
              <a:rPr lang="en-GB" sz="2000" dirty="0" smtClean="0">
                <a:latin typeface="Comic Sans MS" panose="030F0702030302020204" pitchFamily="66" charset="0"/>
              </a:rPr>
              <a:t>points </a:t>
            </a:r>
            <a:r>
              <a:rPr lang="en-GB" sz="2000" dirty="0">
                <a:latin typeface="Comic Sans MS" panose="030F0702030302020204" pitchFamily="66" charset="0"/>
              </a:rPr>
              <a:t>A </a:t>
            </a:r>
            <a:r>
              <a:rPr lang="en-GB" sz="2000" dirty="0" smtClean="0">
                <a:latin typeface="Comic Sans MS" panose="030F0702030302020204" pitchFamily="66" charset="0"/>
              </a:rPr>
              <a:t>and B.</a:t>
            </a:r>
          </a:p>
          <a:p>
            <a:r>
              <a:rPr lang="en-GB" sz="2000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GB" sz="2000" dirty="0" smtClean="0">
                <a:latin typeface="Comic Sans MS" panose="030F0702030302020204" pitchFamily="66" charset="0"/>
              </a:rPr>
              <a:t>Using </a:t>
            </a:r>
            <a:r>
              <a:rPr lang="en-GB" sz="2000" dirty="0">
                <a:latin typeface="Comic Sans MS" panose="030F0702030302020204" pitchFamily="66" charset="0"/>
              </a:rPr>
              <a:t>compasses, draw the circle that has AB as diameter</a:t>
            </a:r>
            <a:r>
              <a:rPr lang="en-GB" sz="20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What is the equation of your circle?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Do you notice anything unusual about your circle? </a:t>
            </a:r>
            <a:endParaRPr lang="en-GB" sz="2000" dirty="0" smtClean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Compare </a:t>
            </a:r>
            <a:r>
              <a:rPr lang="en-GB" sz="2000" dirty="0">
                <a:latin typeface="Comic Sans MS" panose="030F0702030302020204" pitchFamily="66" charset="0"/>
              </a:rPr>
              <a:t>your circle with those your colleagues have drawn. </a:t>
            </a:r>
            <a:endParaRPr lang="en-GB" sz="2000" dirty="0" smtClean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What </a:t>
            </a:r>
            <a:r>
              <a:rPr lang="en-GB" sz="2000" dirty="0">
                <a:latin typeface="Comic Sans MS" panose="030F0702030302020204" pitchFamily="66" charset="0"/>
              </a:rPr>
              <a:t>do they all have in common? </a:t>
            </a:r>
            <a:endParaRPr lang="en-GB" sz="2000" dirty="0" smtClean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051720" y="1108968"/>
            <a:ext cx="1080120" cy="1023888"/>
            <a:chOff x="2051720" y="1212528"/>
            <a:chExt cx="1152128" cy="504056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051720" y="1212528"/>
              <a:ext cx="0" cy="3308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051720" y="1539338"/>
              <a:ext cx="11521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203848" y="1539338"/>
              <a:ext cx="0" cy="1772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3059832" y="1252984"/>
            <a:ext cx="2016224" cy="801764"/>
            <a:chOff x="2051720" y="1212528"/>
            <a:chExt cx="1152128" cy="978419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051720" y="1212528"/>
              <a:ext cx="0" cy="370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051720" y="1583275"/>
              <a:ext cx="11521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3203848" y="1583275"/>
              <a:ext cx="0" cy="6076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3779912" y="1108968"/>
            <a:ext cx="1296144" cy="1023888"/>
            <a:chOff x="4067944" y="1052736"/>
            <a:chExt cx="1008112" cy="663848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4067944" y="1263703"/>
              <a:ext cx="0" cy="4528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076056" y="1052736"/>
              <a:ext cx="0" cy="210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4067944" y="1263703"/>
              <a:ext cx="10081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Elbow Connector 6"/>
          <p:cNvCxnSpPr/>
          <p:nvPr/>
        </p:nvCxnSpPr>
        <p:spPr>
          <a:xfrm rot="5400000">
            <a:off x="5364088" y="1412776"/>
            <a:ext cx="936104" cy="3600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45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528" y="404664"/>
                <a:ext cx="8475205" cy="62603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Why does every such circle go through the origin?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Midpoint of the diameter is: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𝑞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Radius is: 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𝑝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𝑞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Equation of circle: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𝑝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𝑞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𝑠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𝑞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𝑞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𝑞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𝑞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𝑠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  <m:r>
                          <a:rPr lang="en-GB" b="0" i="1" smtClean="0">
                            <a:latin typeface="Cambria Math"/>
                          </a:rPr>
                          <m:t>𝑝𝑞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  <m:r>
                          <a:rPr lang="en-GB" b="0" i="1" smtClean="0">
                            <a:latin typeface="Cambria Math"/>
                          </a:rPr>
                          <m:t>𝑠𝑡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GB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GB" b="0" dirty="0" smtClean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n-GB" dirty="0" smtClean="0"/>
                  <a:t>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−2</m:t>
                        </m:r>
                        <m:r>
                          <a:rPr lang="en-GB" b="0" i="1" smtClean="0">
                            <a:latin typeface="Cambria Math"/>
                          </a:rPr>
                          <m:t>𝑝𝑞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−2</m:t>
                        </m:r>
                        <m:r>
                          <a:rPr lang="en-GB" b="0" i="1" smtClean="0">
                            <a:latin typeface="Cambria Math"/>
                          </a:rPr>
                          <m:t>𝑠𝑡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𝑞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𝑝𝑞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+4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𝑠𝑡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/>
                            </a:rPr>
                            <m:t>𝑝</m:t>
                          </m:r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r>
                            <a:rPr lang="en-GB" i="1">
                              <a:latin typeface="Cambria Math"/>
                            </a:rPr>
                            <m:t>𝑞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/>
                            </a:rPr>
                            <m:t>𝑠</m:t>
                          </m:r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r>
                            <a:rPr lang="en-GB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𝑝𝑞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𝑠𝑡</m:t>
                      </m:r>
                      <m:r>
                        <a:rPr lang="en-GB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But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𝑝𝑞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r>
                      <a:rPr lang="en-GB" b="0" i="1" smtClean="0">
                        <a:latin typeface="Cambria Math"/>
                      </a:rPr>
                      <m:t>𝑠𝑡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  so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𝑝𝑞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𝑠𝑡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04664"/>
                <a:ext cx="8475205" cy="6260304"/>
              </a:xfrm>
              <a:prstGeom prst="rect">
                <a:avLst/>
              </a:prstGeom>
              <a:blipFill rotWithShape="1">
                <a:blip r:embed="rId2"/>
                <a:stretch>
                  <a:fillRect l="-576" t="-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2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528" y="404664"/>
                <a:ext cx="849694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So</a:t>
                </a:r>
                <a:r>
                  <a:rPr lang="en-GB" i="1" dirty="0">
                    <a:latin typeface="Cambria Math"/>
                  </a:rPr>
                  <a:t> </a:t>
                </a:r>
                <a:r>
                  <a:rPr lang="en-GB" i="1" dirty="0" smtClean="0">
                    <a:latin typeface="Cambria Math"/>
                  </a:rPr>
                  <a:t>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𝑝</m:t>
                        </m:r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𝑞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𝑠</m:t>
                        </m:r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This is always satisfied 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are both zero.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 (0,0) always lies on the circle.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Complete the square on the above equation to satisfy yourself that it is the equation of a circle centred on the midpoint of AB with a radius equal to the distance from the origin to that midpoint.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04664"/>
                <a:ext cx="8496944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574" t="-851" b="-25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71949" y="3948861"/>
                <a:ext cx="6875087" cy="2000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𝑞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𝑞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949" y="3948861"/>
                <a:ext cx="6875087" cy="20004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355976" y="3717032"/>
            <a:ext cx="3528392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547664" y="4797152"/>
            <a:ext cx="6336704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064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528" y="404664"/>
                <a:ext cx="849694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So</a:t>
                </a:r>
                <a:r>
                  <a:rPr lang="en-GB" i="1" dirty="0">
                    <a:latin typeface="Cambria Math"/>
                  </a:rPr>
                  <a:t> </a:t>
                </a:r>
                <a:r>
                  <a:rPr lang="en-GB" i="1" dirty="0" smtClean="0">
                    <a:latin typeface="Cambria Math"/>
                  </a:rPr>
                  <a:t>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𝑝</m:t>
                        </m:r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𝑞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𝑠</m:t>
                        </m:r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This is always satisfied 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are both zero.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 (0,0) always lies on the circle.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Complete the square on the above equation to satisfy yourself that it is the equation of a circle centred on the midpoint of AB with a radius equal to the distance from the origin to that midpoint.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04664"/>
                <a:ext cx="8496944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574" t="-851" b="-25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71949" y="3948861"/>
                <a:ext cx="6875087" cy="2000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𝑞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𝑞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949" y="3948861"/>
                <a:ext cx="6875087" cy="20004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02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98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4507692" cy="31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3140968"/>
            <a:ext cx="4507691" cy="3656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812" y="44624"/>
            <a:ext cx="4507692" cy="31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813" y="3212975"/>
            <a:ext cx="4507691" cy="3656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707904" y="6516052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16416" y="6516052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SIC_5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1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568</Words>
  <Application>Microsoft Office PowerPoint</Application>
  <PresentationFormat>On-screen Show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 Circle Property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Circle Property</dc:title>
  <dc:creator>John</dc:creator>
  <cp:lastModifiedBy>John</cp:lastModifiedBy>
  <cp:revision>24</cp:revision>
  <cp:lastPrinted>2015-03-15T22:39:49Z</cp:lastPrinted>
  <dcterms:created xsi:type="dcterms:W3CDTF">2013-09-12T17:53:35Z</dcterms:created>
  <dcterms:modified xsi:type="dcterms:W3CDTF">2015-03-18T22:14:06Z</dcterms:modified>
</cp:coreProperties>
</file>